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78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57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B0E85-0D11-483A-A381-77A237A37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4C8A0-E665-4372-A7D1-A09D62DCCD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26C8F-DDE4-447E-BA1D-FBBB80939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7DB54-C0B5-4AEB-90CE-B4A283E21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474E4-459D-4B6B-828D-274E80233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8170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94FC-7A29-4D10-8DB4-FBC5ABFF4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4C4F07-9DAB-4CDA-B4FA-CCB6C57F4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94F49-4D3D-42E8-AF23-A8FDA6417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41C0C-64FE-40AB-9FFE-BF33F98A3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A770A-A213-459F-91B6-20F78273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7429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60C44A-400F-4BA0-959D-E2311442C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8560CF-AC22-42D1-831B-42FB95D46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9DF4D-37FC-4D8F-97E9-EF0A7C963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A6A98-848E-4ED2-BAB5-6ED853B3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D1F5D-94DF-47B9-B152-68EAC697A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2107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ADF6D-7046-47C4-BD6E-A5421157F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89C51-B828-4CD6-A4A7-AB7B35190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841A3-A56D-465C-97C9-1C142A3A0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646F9-0290-4AA2-9BF6-63B96B2DC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CC63D-BB1D-4D50-94F8-B5E25AD0D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621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DE562-7599-4A35-AC84-C4E5931FA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F05B9-A228-4970-99D5-B6B8E573F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C3217-88A1-4C85-A176-92C6BE04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8471A-0EB7-44C3-B83B-001865A0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A2623-29D5-4F59-B927-C932BD5F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176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AD1E5-9197-4988-8DC7-297950C5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6734A-F663-4A7A-831B-B85C9E2ABC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1E97A-D0C8-4F13-B8D3-0F3B5AA93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4A27F-CABF-482B-A7F9-ED38D8802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EF578C-756F-4538-8D0C-3ECF5381C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D7F1F-BC5C-44A7-81E3-B6E93723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0193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478A-6EED-410C-80E6-0F04ECDC3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FAE9D-FD69-4E69-86E4-204BEB75F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5E650C-35BD-4802-BCBD-2D4C0591AF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40B57-6B16-4DCD-AD26-3905007391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D6F28C-DDDD-4FD8-8104-38EBA06236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94FD45-7E6F-40F2-BBCD-7409B822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0D29A2-F5E2-4BBC-8360-B212A3EB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D6009B-86E0-461E-A7DF-B59CA792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994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25766-5795-4E97-AD59-B432BE422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83969-D2D2-45EC-94D5-A2C483F2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5EE66-F258-4794-97D0-E7546971E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ADF61-F96A-4D7B-9B9E-70173D692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0992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A08A7-B785-458D-AD69-0928CE7A1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02DFC-32CB-4C9B-9024-A6883970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779A6-A4CA-4D36-BBB4-69DEE3710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305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1C97A-652F-4262-A2F1-551CF407B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12D81-285A-49EC-89D7-1BC24A4C5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8FAAA-AEA7-4B2E-9043-EEB54006C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86A68-92B7-433A-93AD-FE40ADB22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4C4AA-247D-40E3-BE44-C504C0A3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6FFC2-D933-4E5D-B225-E4866619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4247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1006E-B413-48A2-A172-91B69C1E4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8F2266-BF61-4818-9548-830190CFFB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F04A5A-692B-4672-94A2-E7D1C4CCD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45881-FC6D-467A-8424-A8F9D984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2FA23-86BD-409C-BAD1-5000F7279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BE886-D80B-483E-9993-4EE61BDDD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8560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0228A0-EE95-442B-94E1-4D5155D7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FC450-CFAA-45E4-AC30-37C3BE52E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18E93-DA4D-48D0-8EDD-056970993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5AC3A-A31E-40A1-B4AE-EA1A8EF8BDCE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CB454-29F7-47EA-99F1-385CC7FFA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150C6-11B2-435D-989B-D3303BC07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CD5C9-55CF-4470-9E2E-5A802111C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0761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1036" y="2196681"/>
            <a:ext cx="9144000" cy="2387600"/>
          </a:xfrm>
        </p:spPr>
        <p:txBody>
          <a:bodyPr>
            <a:normAutofit/>
          </a:bodyPr>
          <a:lstStyle/>
          <a:p>
            <a:r>
              <a:rPr lang="sr-Cyrl-RS" sz="4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АМИНОКИСЕЛИНЕ И ПРОТЕИНИ</a:t>
            </a:r>
            <a:endParaRPr lang="en-US" sz="4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12424" y="4957483"/>
            <a:ext cx="4374572" cy="1729629"/>
          </a:xfrm>
        </p:spPr>
        <p:txBody>
          <a:bodyPr>
            <a:normAutofit lnSpcReduction="10000"/>
          </a:bodyPr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Проф. др Петар Чановић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 descr="samo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5378" y="121633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6903" y="293000"/>
            <a:ext cx="9925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Универзитет у Крагујевцу</a:t>
            </a:r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Факултет медицинских наука</a:t>
            </a:r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ИНТЕГРИСАНЕ АКАДЕМСКЕ СТУДИЈЕ ФАРМАЦИЈЕ</a:t>
            </a:r>
          </a:p>
        </p:txBody>
      </p:sp>
    </p:spTree>
    <p:extLst>
      <p:ext uri="{BB962C8B-B14F-4D97-AF65-F5344CB8AC3E}">
        <p14:creationId xmlns:p14="http://schemas.microsoft.com/office/powerpoint/2010/main" val="2981948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B988E9-5D88-4F4D-8EAB-D4F9D35B6C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88" y="493059"/>
            <a:ext cx="9260541" cy="5683904"/>
          </a:xfrm>
        </p:spPr>
      </p:pic>
    </p:spTree>
    <p:extLst>
      <p:ext uri="{BB962C8B-B14F-4D97-AF65-F5344CB8AC3E}">
        <p14:creationId xmlns:p14="http://schemas.microsoft.com/office/powerpoint/2010/main" val="119892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55AF0-72CE-4CD8-A5F8-C74C31CB7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Варење и апсорпција протеина</a:t>
            </a:r>
            <a:br>
              <a:rPr lang="sr-Latn-R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58116-AE50-4F5D-9BE8-47E61F01B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Варење протеина у желуцу започиње денатурацијом егзогених протеина под утицајем киселе средине, а потом следи хидролиза пептида дејством протеаза желуца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Пепсини представљају фамилију ензима протеаза, која је неуобичајено стабилна и активна у киселој средини желуца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панкреасној фази дигестије, хидролиза протеина одвија се под утицајем различитих ендо- и карбоксипептидаза синтетисаних у егзокриним ћелијама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Најзначајније ендопептидазе чине ензими трипсин, химотрипсин и еластаза, који се примарно секретују у неактивном облику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Карбоксипептидазе представљају фамилију егзопептидаза, са јоном цинка у активном центру и одређеном специфичношћу места катализе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Луминална интенстинална мукоза садржи ендопептидазе, аминопептидазе и дипептидазе, чијом активношћу настају слободне аминокиселине, ди- и трипептиди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Аминокиселине, ди- и трипептиди се апсорбују посредством транспортних система који експримирају спрецифичност за аминокиселине које транспортују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46977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4DC9759-220D-4C59-8DF2-1AD3E331A7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18" y="621833"/>
            <a:ext cx="8346141" cy="5614334"/>
          </a:xfrm>
        </p:spPr>
      </p:pic>
    </p:spTree>
    <p:extLst>
      <p:ext uri="{BB962C8B-B14F-4D97-AF65-F5344CB8AC3E}">
        <p14:creationId xmlns:p14="http://schemas.microsoft.com/office/powerpoint/2010/main" val="21034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92B35A-D456-4F42-9268-351158236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482" y="448235"/>
            <a:ext cx="4661647" cy="577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45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1E358-DDA4-4343-88CA-5C56F7CB1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Обнављање протеина</a:t>
            </a:r>
            <a:br>
              <a:rPr lang="sr-Latn-R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2083A-822C-4EE2-A2E7-F4397E179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341" y="1604682"/>
            <a:ext cx="10932459" cy="4572281"/>
          </a:xfrm>
        </p:spPr>
        <p:txBody>
          <a:bodyPr/>
          <a:lstStyle/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Целуларни протеини се континуирано обнављају, при чему се успоставља равнотежа синтезе и деградације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Постојањем баланса протеина, ћелије одржавају метаболичку флексибилност и способност одговора на промене. Животни век појединих протеина зависи од функције коју испуњавају, као и метаболичких потреба организма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Деградација екстрацелуларних, мембранских и интрацелуларних дугоживећих протеина одвија се АТ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-независним механизмом у лизозомима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Преузимање протеина у лизозоме одвија се рецепторски посредованим механизмом или путем просте пиноцитозе. Лизозоми садрже ензиме катепсине који припадају фамилији протеаза активних у киселој средини.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90767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6E94E-3314-4615-A3AA-C47BE393F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Обнављање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E47DC-6CC3-460B-AB9C-9B084B255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овај начин, ћелијски протеини су заштићени од хидролитичког дејства у случају изливања лизозомалног садржаја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стањима адекватног снабдевања хранљивим материјама, деградација протеина у лизозомима је спор и неселективан процес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 друге стране, у стању гладовања, деградација постаје интензиван процес у циљу задовољавања енергетских потреба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Због тога је неопходна активација селективног пута лизозомалног катаболизма, како би се сачували важни ензими и регулаторни протеини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Селективни пут лизозомалне деградације углавном подразумева деградацију тзв. KFERQ протеина, односно оних који садрже секвенцу аминокиселина Lys-Phe-Glu-Arg-Gln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Таргетирање ове секвенце омогућено је захваљући присуству цитосолног протеина који препознаје пептид молекулске масе 73000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73)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08460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6CB62-7005-44F0-B5BF-9553222A7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Обнављање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3ED77-56D6-45AE-A20B-12F7176E0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Деградација абнормалних и протеина кратког полуживота у цитосолу захтева присуство АТ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-а и протеина убиквитина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Убиквитин је протеин мале молекулске масе чија је примарна структура високо конзервирана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Назив убиквитин потиче од чињенице да је овај протеин обавезно присутан у еукариотским ћелијама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Основна функција убиквитина јесте прецизно таргетирање интрацелуларних протеина за деградацију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Маркирање протеина овим механизмом одвија се кроз три ензимски катализоване реакције. У првој реакцији, убиквитин се активира уз хидролизу АТ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Такође, формира се тиоестарска веза између карбоксилне групе убиквитина и сулфхидрилне групе цистеина у структури првог ензима (Е1)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следећем кораку, убиквитин се преноси на други ензим (Е2)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овај начин настаје супстрат за дејство трећег ензима (Е3), односно у реакцији везивања убиквитина за протеин који се маркира за деградацију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Трећу реакцију катализује ензим убиквитин-протеин лигаза (Е3) који се сматра најодговорнијим за специфичност процеса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608856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B3D265-231E-4D84-8B67-934BD0B99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847" y="726141"/>
            <a:ext cx="8005482" cy="5379104"/>
          </a:xfrm>
        </p:spPr>
      </p:pic>
    </p:spTree>
    <p:extLst>
      <p:ext uri="{BB962C8B-B14F-4D97-AF65-F5344CB8AC3E}">
        <p14:creationId xmlns:p14="http://schemas.microsoft.com/office/powerpoint/2010/main" val="2437957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EE387-129D-4FE4-BA79-ECFB170F8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Анаболизам азотних једињења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A5F6F-D91A-4108-B714-AEA828352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Неопходне резерве аминокиселина у организму одржавају се захваљујући балансу између уноса путем хране, деградације протеина и синтезе неесенцијалних аминокиселина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Код нормално ухрањених појединаца, организам се налази у стању „азотног баланса“, односно стању у коме је количина унетог азота у равнотежи са количином екскретованог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појединим стањима и болестима, овај баланс је нарушен у смеру позитивног или негативног баланса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Негативни баланс подразумева стања у којима је количина унетог азота мања од  количине екскретованог, што је случај у фази гладовања или одређеним обољењима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 друге стране, позитивни азотни баланс најчешће је метаболичка карактеристика деце у развоју, код којих се највећи део унетих аминокиселина одмах уграђује у протеине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27935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A3AA0-7FA1-454D-9A74-A02D8C7AB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Анаболизам азотних једињења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96263-1BCC-4918-84E8-7C187DB6D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Људски организам поседује све неопходне ензиме за синтезу 12 од 20 протеиногених аминокиселина, док је преостале неопходно уносити исхраном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Аминокиселине чија се синтеза одвија у организму називају се неесенцијалне аминокиселине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Овај термин односи се само на њихову нутритивну есенцијалност, док је свих 20 аминокиселина биолошки есенцијално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Неесенцијалне аминокиселине се синтетишу доминантно из уобичајених интермедијера гликолизе и циклуса лимунске киселине, или у случају цистеина и тирозина, из нутритивно есенцијалних аминокиселина 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7581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810E-7DDE-4532-8A9F-2422983C1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Аминокиселине и протеини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D600A-CF46-4C27-8C03-A853603E5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Протеини су сложени молекули са многобројним важним функцијама у живим организмима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Функције протеина најчешће се класификују на динамичке и структурне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Најзначајније динамичке улоге протеина укључују метаболичку контролу, хемијску катализу, транспорт различитих молекула и процесе контракције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Протеини такође представљају и важне структурне елементе различитих ткива, као и структурне компоненте ћелија са специјализованим функцијама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Сви протеини представљају полимере 20, тзв. “уобичајених“ аминокиселина, односно аминокиселина за које постоји бар један кодон у генетичком коду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77035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51786-1744-4F98-B860-FCD693678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Биосинтеза појединих аминокиселина</a:t>
            </a:r>
            <a:br>
              <a:rPr lang="sr-Latn-RS" b="1" dirty="0"/>
            </a:br>
            <a:r>
              <a:rPr lang="sr-Cyrl-RS" sz="2000" b="1" dirty="0"/>
              <a:t>Биосинтеза аланина</a:t>
            </a:r>
            <a:endParaRPr lang="sr-Latn-RS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C7D12-D830-4B60-8371-7B7A321C5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117" y="178976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Аланин настаје из прекусора пирувата, у реакцији трансаминације коју катализује ензим аланин-аминотрансфераза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Непходни елемент функционисања аланин-аминотрансферазе, као и осталих ензима из групе трансаминаза, јесте кофактор пиридоксал-фосфат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Пиридоксал-фосфат формира алдиминску везу са терминалним остатком лизина у активном центру ензима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Приликом интеракције аминокиселине и ензима, раскида се веза између амино- групе лизина и пиридоксал-фосфата, а нова алдиминска веза настаје између амино- групе аминокиселине и алдехидне групе кофактора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Хидролизом насталог кетимина, ослобађа се кето киселина, а амино- група остаје у форми пиридоксаминске структуре кофактора</a:t>
            </a:r>
            <a:endParaRPr lang="sr-Latn-R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следећем кораку долази до формирања аминокиселине интеракцијом између настале кето киселине и аминске групе пиридоксамина у реакцији реверзној претходној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Рециклирани кофактор се потом поново везује за активни центар одговарајуће аминотрансферазе и циклус се обнавља.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56386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7EC07-5989-437E-BEE0-269BFE756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Биосинтеза појединих аминокиселина</a:t>
            </a:r>
            <a:br>
              <a:rPr lang="sr-Latn-RS" b="1" dirty="0"/>
            </a:br>
            <a:r>
              <a:rPr lang="sr-Cyrl-RS" sz="2000" b="1" dirty="0"/>
              <a:t>Биосинтеза глутамата и глутамина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48F45-6645-4438-AC06-DB5F2CFB8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8824"/>
            <a:ext cx="10515600" cy="5199529"/>
          </a:xfrm>
        </p:spPr>
        <p:txBody>
          <a:bodyPr>
            <a:normAutofit fontScale="70000" lnSpcReduction="20000"/>
          </a:bodyPr>
          <a:lstStyle/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 синтезе аминокиселина, најчешћи донор амино- групе у реакцијама трансаминације је глутамат 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Глутамат настаје у реакцији трансаминације алфа-кетоглутарата или у реакцији реверзне оксидативне дезаминације, коју катализује ензим глутамат-дехидрогеназа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Кључна улога ензима глутамат-дехидрогеназе је уклањање слободног амонијака у јетри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 функција подржана је и самом локализацијом ензима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обзиром да је у питању митохондријални ензим, олакшано је уклањање слободног амонијака, јер се у митохондријама дешава и иницијална реакција циклуса урее</a:t>
            </a:r>
            <a:endParaRPr lang="sr-Latn-R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Амидацијом гама-карбоксилног атома глутамата настаје глутамин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Већину  циркулишућих аминокиселина чини управо глутамин, као главни транспортер амонијака. </a:t>
            </a:r>
          </a:p>
          <a:p>
            <a:pPr indent="457200" algn="just">
              <a:lnSpc>
                <a:spcPct val="120000"/>
              </a:lnSpc>
              <a:spcAft>
                <a:spcPts val="800"/>
              </a:spcAft>
            </a:pP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Синтезу глутамина катализује АТ</a:t>
            </a:r>
            <a:r>
              <a:rPr lang="sr-Latn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sr-Cyrl-RS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-зависни ензим глутамин-синтетаза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88960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75978-3F1E-4F87-80C1-4C87A770E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Биосинтеза појединих аминокиселина</a:t>
            </a:r>
            <a:br>
              <a:rPr lang="sr-Cyrl-RS" b="1" dirty="0"/>
            </a:br>
            <a:r>
              <a:rPr lang="sr-Cyrl-RS" sz="1800" b="1" dirty="0"/>
              <a:t>Биосинтеза </a:t>
            </a:r>
            <a:r>
              <a:rPr lang="sr-Cyrl-R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аспартата, аспарагина и пролина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E0031-4D9F-4C56-BAE4-D14540925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Аспартат се синтетише у реакцији трансаминације оксалацетата коју катализује ензим аспартат-аминотрансфераза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Даљу синтезу аспарагина катализује АТ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-зависни ензим аспарагин-синтетаза, а донор амино- групе у овој реакцији је глутамин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Синтеза пролина започиње фосфорилацијом глутамата у глутамат-5-фосфат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Ова реакција је припремна за реакцију редукције гама-карбоксилне групе глутамата катализованом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NADPH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-зависном дехидрогеназом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Настали глутамат-5-семиалдехид налази се у равнотежи са цикличним продуктом који настаје спонтано, при чему је равнотежа померана у смеру стварања стабилнијег цикличног А1-пиролин-5-карбоксилата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Засићењем прстена, односно редукцијом цикличног карбоксилата, настаје стабилни производ-пролин.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Cyrl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53728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CD7A0-56E6-4352-B5D5-20D93716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r-Cyrl-R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Биосинтеза појединих аминокиселина</a:t>
            </a:r>
            <a:br>
              <a:rPr kumimoji="0" lang="sr-Cyrl-R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sr-Cyrl-R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Биосинтеза </a:t>
            </a:r>
            <a:r>
              <a:rPr lang="sr-Cyrl-RS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серина и глицина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EC37A-3F0C-4512-8FA8-2C08D094D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Биосинтеза серина започиње оксидацијом α-хидроксилне групе гликолитичког интермедијера 3-фосфоглицерата дејством ензима 3-фосфоглицерат-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NAD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-дехидрогеназе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Настала оксо киселина потом подлеже реакцијама трансаминације и дефосфорилације до коначног производа серина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Алтернативно, серин може настати и из глицина трансфером хидрокси-метил- групе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Биосинтеза глицина одвија кроз реакције између глиоксилата и глутамата/аланина,  коју катализују ензими глицин аминотрансферазе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разлику од већине реакција коју катализују аминотрансферазе, у овој реакцији је снажно фаворизована синтеза глицина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Глицин и серин су међусобно интерконвертабилне аминокиселине, због чега је синтеза глицина могућа и директно из серина дејством ензима серин-хидрокисметил-трансферазе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 реакција је реверзибилна, а за деловање ензима неопходно је присуство кофактора тетрахидрофолата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89345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18A1-D6B4-41A7-A756-DE4CBBBA9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Регулација синтезе аминокиселина</a:t>
            </a:r>
            <a:br>
              <a:rPr lang="sr-Latn-RS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F008F-57D5-4CB2-802A-6B29E88DB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 принцип регулације синтезе аминокиселина је краткорочна алостерна инхибиција активности одређеног ензима у биосинтетском путу</a:t>
            </a:r>
          </a:p>
          <a:p>
            <a:pPr indent="45720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Овај механизам најчешће подразумева да је први ензим пута инхибиран крајњим производом</a:t>
            </a:r>
          </a:p>
          <a:p>
            <a:pPr indent="45720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Осим тога, постоји и дугорочан принцип регулације, где долази до индукције синтезе одређеног ензима у складу са метаболичким потребама. 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5223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CEC0C-70D3-41F8-A338-B863412986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ХВАЛА НА ПАЖЊИ!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5522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3AEB79-ADEA-4DDD-A1AF-4F4DD2E1C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53" y="612262"/>
            <a:ext cx="8839200" cy="5633476"/>
          </a:xfrm>
        </p:spPr>
      </p:pic>
    </p:spTree>
    <p:extLst>
      <p:ext uri="{BB962C8B-B14F-4D97-AF65-F5344CB8AC3E}">
        <p14:creationId xmlns:p14="http://schemas.microsoft.com/office/powerpoint/2010/main" val="276319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68B9D-20EA-4C5C-A0E7-29A08802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Аминокиселине и протеини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1335C-6D04-46BD-8ED4-0A6E3E067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285750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Уобичајене аминокиселине имају заједничку структуру која подразумева постојање централног алфа-угљениковог атома за који су везане карбоксилна група, амино- група, водоник и бочни низ</a:t>
            </a:r>
            <a:endParaRPr lang="sr-Cyrl-R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Бочни низ чине различите функционалне групе које специфично дефинишу сваку од 20 стандардних аминокиселина</a:t>
            </a:r>
            <a:endParaRPr lang="sr-Cyrl-R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14350" indent="-285750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Класификација аминокиселина извршена је управо захваљујући разликама у бочном ланцу и то на основу поларности бочног остатка</a:t>
            </a:r>
            <a:endParaRPr lang="sr-Cyrl-R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14350" indent="-285750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том смислу постоје: аминокиселине са неполарним бочним низом, аминокиселине са ненаелектрисаним поларним бочним низом и аминокиселине са наелектрисаним поларним бочним низом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00860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D8B293-D6B5-4670-91F4-972A8766BA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47" y="1152216"/>
            <a:ext cx="8830235" cy="4405902"/>
          </a:xfrm>
        </p:spPr>
      </p:pic>
    </p:spTree>
    <p:extLst>
      <p:ext uri="{BB962C8B-B14F-4D97-AF65-F5344CB8AC3E}">
        <p14:creationId xmlns:p14="http://schemas.microsoft.com/office/powerpoint/2010/main" val="1890279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64584-EC28-4058-BE11-A2229E841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49C26F-64CD-413D-A4EA-EEB9525DCE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583029-3D68-4EAC-AB96-D3A37C7BB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92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1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7DE6-A827-4D82-8074-7218D70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Аминокиселине и протеини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997A7-E63B-44BD-982C-966B8C2C3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олимеризацијом протеиногених аминокиселина формирају се пептидни ланци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Формирање пептидне везе практично подразумева реакцију дехидратације, односно реакцију између α-карбоксилне групе једне аминокиселине и α-амино-групе друге аминокиселине, уз издвајање молекула воде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Синтетисани дипептид, на исти начин, може даље формирати пептидне везе са другим аминокиселинама, чинећи тако кичму полипептидног ланца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основу броја аминокиселина, пептиди се класификују на олигопептиде и полипептиде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Олигопептиди садрже до 10 аминокиселина, полипептиди до 100, а протеини представљају структуре са више од 100 аминокиселина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Кичма полипептидног ланца чини примарну структуру протеина, која је одређена секвенцом нуклеотида у генетичком коду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3097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4B9E9-F760-448A-87A7-E3BA8A298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Аминокиселине и протеини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3AE5C-C869-4E16-BCD2-B1A926236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Познавање примарне структуре протеина значајно је за разумевање функције протеина, као и интеракција са другим протеинима сличне физиошке улоге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Виши нивои структурне организације протеина односе се на ковалентне и нековалентне интеракције које последично генеришу специфичну конформацију примарне структуре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Виши нивои структуре протеина подразумевају секундарну, терцијарну и кватернарну структуру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Секундарна структура протеина представља заправо начин локалног увртања полипетидног ланца и стабилизована је интеракцијама између карбонилне и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групе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Бочни ланци аминокиселина нису укључени у формирање секундарне структуре, иако због величине и наелектрисања постоји утицај на тенденцију стварања ових структура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Термодинамички најстабилније конформације полипептида представљају структуре α-хеликса и β-пресавијених плоча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5244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E94AD-898F-42CF-B6F8-1AE46F19C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Аминокиселине и протеини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BE347-3502-46D8-8491-3B5259D7C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Терцијарна структура дефинише позицију сваког појединачног атома, односно представља просторну организацију протеина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Такође, терцијарни ниво структуре протеина објашњава геометријске интеракције удаљених делова примарне структуре и бочних ланаца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Тродимензионална форма протеина организована је тако да се у унутрашњости протеина углавном налазе хидрофобни остаци аминокиселина, а јонизовани бочни ланци на површини молекула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Овакав начин просторне организације стабилизован је комбинацијом електростатичких и хидрофобних интеракција, водоничних и ковалентних веза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Комбинацијом неколико супер-секундарних структура, формирају се тзв. домени протеина који имају компактну глобуларну структуру поларног језгра и хидрофилне површине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Кватернарна структура односи се на просторну организацију протеина који се састоје из неколико полипептидних ланаца-протомера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Постојањем засебних субјединица омогућена је лакша синтеза и евентуална замена мање оштећене јединице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Интеракција појединачних протомера остварује се захваљући нековалентним интеракцијама и ковалентним везама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28106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1706</Words>
  <Application>Microsoft Office PowerPoint</Application>
  <PresentationFormat>Widescreen</PresentationFormat>
  <Paragraphs>121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Office Theme</vt:lpstr>
      <vt:lpstr>АМИНОКИСЕЛИНЕ И ПРОТЕИНИ</vt:lpstr>
      <vt:lpstr>Аминокиселине и протеини</vt:lpstr>
      <vt:lpstr>PowerPoint Presentation</vt:lpstr>
      <vt:lpstr>Аминокиселине и протеини</vt:lpstr>
      <vt:lpstr>PowerPoint Presentation</vt:lpstr>
      <vt:lpstr>PowerPoint Presentation</vt:lpstr>
      <vt:lpstr>Аминокиселине и протеини</vt:lpstr>
      <vt:lpstr>Аминокиселине и протеини</vt:lpstr>
      <vt:lpstr>Аминокиселине и протеини</vt:lpstr>
      <vt:lpstr>PowerPoint Presentation</vt:lpstr>
      <vt:lpstr>Варење и апсорпција протеина </vt:lpstr>
      <vt:lpstr>PowerPoint Presentation</vt:lpstr>
      <vt:lpstr>PowerPoint Presentation</vt:lpstr>
      <vt:lpstr>Обнављање протеина </vt:lpstr>
      <vt:lpstr>Обнављање протеина</vt:lpstr>
      <vt:lpstr>Обнављање протеина</vt:lpstr>
      <vt:lpstr>PowerPoint Presentation</vt:lpstr>
      <vt:lpstr>Анаболизам азотних једињења</vt:lpstr>
      <vt:lpstr>Анаболизам азотних једињења</vt:lpstr>
      <vt:lpstr>Биосинтеза појединих аминокиселина Биосинтеза аланина</vt:lpstr>
      <vt:lpstr>Биосинтеза појединих аминокиселина Биосинтеза глутамата и глутамина</vt:lpstr>
      <vt:lpstr>Биосинтеза појединих аминокиселина Биосинтеза аспартата, аспарагина и пролина</vt:lpstr>
      <vt:lpstr>Биосинтеза појединих аминокиселина Биосинтеза серина и глицина</vt:lpstr>
      <vt:lpstr>Регулација синтезе аминокиселина </vt:lpstr>
      <vt:lpstr>ХВАЛА НА ПАЖЊИ!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Аминокиселине и протеини</dc:title>
  <dc:creator>Petar Canovic</dc:creator>
  <cp:lastModifiedBy>Petar Canovic</cp:lastModifiedBy>
  <cp:revision>8</cp:revision>
  <dcterms:created xsi:type="dcterms:W3CDTF">2024-08-23T07:26:16Z</dcterms:created>
  <dcterms:modified xsi:type="dcterms:W3CDTF">2024-08-25T07:31:51Z</dcterms:modified>
</cp:coreProperties>
</file>